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pril" id="{DEFB894C-9A9D-4006-8909-C70F836CBED2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6699"/>
    <a:srgbClr val="78B400"/>
    <a:srgbClr val="0085B4"/>
    <a:srgbClr val="FF9933"/>
    <a:srgbClr val="FF0066"/>
    <a:srgbClr val="009900"/>
    <a:srgbClr val="AC75D5"/>
    <a:srgbClr val="008000"/>
    <a:srgbClr val="59B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4" autoAdjust="0"/>
    <p:restoredTop sz="98367" autoAdjust="0"/>
  </p:normalViewPr>
  <p:slideViewPr>
    <p:cSldViewPr snapToGrid="0">
      <p:cViewPr varScale="1">
        <p:scale>
          <a:sx n="66" d="100"/>
          <a:sy n="66" d="100"/>
        </p:scale>
        <p:origin x="2724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87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28D460BE-E281-4E66-9BE1-8FB69A90E6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34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39CD4DC2-DA19-48DE-A12C-B83908AC9333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8500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776AA2B4-C487-4479-98EA-68287563D3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2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1CA-1BE4-4C03-A1D6-95FE76B43FCC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3D49-779E-4810-830A-9D8BC852F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7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1CA-1BE4-4C03-A1D6-95FE76B43FCC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3D49-779E-4810-830A-9D8BC852F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8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1CA-1BE4-4C03-A1D6-95FE76B43FCC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3D49-779E-4810-830A-9D8BC852F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9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1CA-1BE4-4C03-A1D6-95FE76B43FCC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3D49-779E-4810-830A-9D8BC852F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9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1CA-1BE4-4C03-A1D6-95FE76B43FCC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3D49-779E-4810-830A-9D8BC852F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0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1CA-1BE4-4C03-A1D6-95FE76B43FCC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3D49-779E-4810-830A-9D8BC852F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1CA-1BE4-4C03-A1D6-95FE76B43FCC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3D49-779E-4810-830A-9D8BC852F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3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1CA-1BE4-4C03-A1D6-95FE76B43FCC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3D49-779E-4810-830A-9D8BC852F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1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1CA-1BE4-4C03-A1D6-95FE76B43FCC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3D49-779E-4810-830A-9D8BC852F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1CA-1BE4-4C03-A1D6-95FE76B43FCC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3D49-779E-4810-830A-9D8BC852F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4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D1CA-1BE4-4C03-A1D6-95FE76B43FCC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3D49-779E-4810-830A-9D8BC852F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9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AD1CA-1BE4-4C03-A1D6-95FE76B43FCC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E3D49-779E-4810-830A-9D8BC852F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3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209509" y="228429"/>
            <a:ext cx="6549020" cy="19334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4822" name="Picture 6" descr="C:\Users\smiller\Documents\TpT\Clipart _from_TpT\1 Borders and Frames\Black and White Borders\Free Amazing FRames 1\Image 5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79" y="0"/>
            <a:ext cx="6673711" cy="8949978"/>
          </a:xfrm>
          <a:prstGeom prst="rect">
            <a:avLst/>
          </a:prstGeom>
          <a:solidFill>
            <a:schemeClr val="bg1"/>
          </a:solidFill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823" name="Picture 7" descr="C:\Users\smiller\Documents\TpT\Clipart _from_TpT\1 Borders and Frames\Black and White Borders\Free Amazing FRames 1\Image 4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05" y="2381985"/>
            <a:ext cx="2501468" cy="425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56487" y="2123766"/>
            <a:ext cx="653681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9"/>
          <p:cNvSpPr txBox="1"/>
          <p:nvPr/>
        </p:nvSpPr>
        <p:spPr>
          <a:xfrm>
            <a:off x="237285" y="1580852"/>
            <a:ext cx="6451862" cy="4596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effectLst/>
                <a:latin typeface="Tempus Sans ITC" panose="04020404030D07020202" pitchFamily="82" charset="0"/>
                <a:ea typeface="Calibri"/>
                <a:cs typeface="Times New Roman"/>
              </a:rPr>
              <a:t>K/1</a:t>
            </a:r>
            <a:r>
              <a:rPr lang="en-US" sz="2400" b="1" baseline="30000" dirty="0" smtClean="0">
                <a:effectLst/>
                <a:latin typeface="Tempus Sans ITC" panose="04020404030D07020202" pitchFamily="82" charset="0"/>
                <a:ea typeface="Calibri"/>
                <a:cs typeface="Times New Roman"/>
              </a:rPr>
              <a:t>st</a:t>
            </a:r>
            <a:r>
              <a:rPr lang="en-US" sz="2400" dirty="0" smtClean="0">
                <a:latin typeface="Century Schoolbook" panose="02040604050505020304" pitchFamily="18" charset="0"/>
                <a:ea typeface="Calibri"/>
                <a:cs typeface="Times New Roman"/>
              </a:rPr>
              <a:t>: </a:t>
            </a:r>
            <a:r>
              <a:rPr lang="en-US" sz="2400" b="1" dirty="0" err="1" smtClean="0">
                <a:latin typeface="Tempus Sans ITC" panose="04020404030D07020202" pitchFamily="82" charset="0"/>
                <a:ea typeface="Calibri"/>
                <a:cs typeface="Times New Roman"/>
              </a:rPr>
              <a:t>Mrs.Testa</a:t>
            </a:r>
            <a:r>
              <a:rPr lang="en-US" sz="2400" dirty="0" smtClean="0">
                <a:latin typeface="Century Schoolbook" panose="02040604050505020304" pitchFamily="18" charset="0"/>
                <a:ea typeface="Calibri"/>
                <a:cs typeface="Times New Roman"/>
              </a:rPr>
              <a:t> </a:t>
            </a:r>
            <a:endParaRPr lang="en-US" sz="2400" dirty="0">
              <a:effectLst/>
              <a:latin typeface="Century Schoolbook" panose="02040604050505020304" pitchFamily="18" charset="0"/>
              <a:ea typeface="Calibri"/>
              <a:cs typeface="Times New Roman"/>
            </a:endParaRPr>
          </a:p>
        </p:txBody>
      </p:sp>
      <p:sp>
        <p:nvSpPr>
          <p:cNvPr id="12" name="Text Box 23"/>
          <p:cNvSpPr txBox="1"/>
          <p:nvPr/>
        </p:nvSpPr>
        <p:spPr>
          <a:xfrm>
            <a:off x="417271" y="2596368"/>
            <a:ext cx="2422688" cy="4146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CC330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Important Information</a:t>
            </a:r>
            <a:endParaRPr lang="en-US" sz="1400" dirty="0">
              <a:solidFill>
                <a:srgbClr val="CC3300"/>
              </a:solidFill>
              <a:effectLst/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14" name="Text Box 25"/>
          <p:cNvSpPr txBox="1"/>
          <p:nvPr/>
        </p:nvSpPr>
        <p:spPr>
          <a:xfrm>
            <a:off x="461865" y="2933558"/>
            <a:ext cx="2251636" cy="35915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Century Gothic"/>
                <a:ea typeface="Calibri"/>
                <a:cs typeface="Times New Roman"/>
              </a:rPr>
              <a:t>We are in the 2</a:t>
            </a:r>
            <a:r>
              <a:rPr lang="en-US" sz="1400" b="1" baseline="30000" dirty="0" smtClean="0">
                <a:latin typeface="Century Gothic"/>
                <a:ea typeface="Calibri"/>
                <a:cs typeface="Times New Roman"/>
              </a:rPr>
              <a:t>nd</a:t>
            </a:r>
            <a:r>
              <a:rPr lang="en-US" sz="1400" b="1" dirty="0" smtClean="0">
                <a:latin typeface="Century Gothic"/>
                <a:ea typeface="Calibri"/>
                <a:cs typeface="Times New Roman"/>
              </a:rPr>
              <a:t> half of the school year.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entury Gothic"/>
                <a:ea typeface="Calibri"/>
                <a:cs typeface="Times New Roman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Century Gothic"/>
                <a:ea typeface="Calibri"/>
                <a:cs typeface="Times New Roman"/>
              </a:rPr>
              <a:t>K-</a:t>
            </a:r>
            <a:r>
              <a:rPr lang="en-US" sz="1400" dirty="0" smtClean="0">
                <a:latin typeface="Century Gothic"/>
                <a:ea typeface="Calibri"/>
                <a:cs typeface="Times New Roman"/>
              </a:rPr>
              <a:t> Your child needs to know pre- primer and primer words for 1</a:t>
            </a:r>
            <a:r>
              <a:rPr lang="en-US" sz="1400" baseline="30000" dirty="0" smtClean="0">
                <a:latin typeface="Century Gothic"/>
                <a:ea typeface="Calibri"/>
                <a:cs typeface="Times New Roman"/>
              </a:rPr>
              <a:t>st</a:t>
            </a:r>
            <a:r>
              <a:rPr lang="en-US" sz="1400" dirty="0" smtClean="0">
                <a:latin typeface="Century Gothic"/>
                <a:ea typeface="Calibri"/>
                <a:cs typeface="Times New Roman"/>
              </a:rPr>
              <a:t> grade.</a:t>
            </a:r>
            <a:endParaRPr lang="en-US" sz="1400" dirty="0" smtClean="0">
              <a:latin typeface="Century Gothic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Century Gothic"/>
                <a:ea typeface="Calibri"/>
                <a:cs typeface="Times New Roman"/>
              </a:rPr>
              <a:t>1</a:t>
            </a:r>
            <a:r>
              <a:rPr lang="en-US" sz="1400" b="1" baseline="30000" dirty="0" smtClean="0">
                <a:latin typeface="Century Gothic"/>
                <a:ea typeface="Calibri"/>
                <a:cs typeface="Times New Roman"/>
              </a:rPr>
              <a:t>st</a:t>
            </a:r>
            <a:r>
              <a:rPr lang="en-US" sz="1400" b="1" dirty="0" smtClean="0">
                <a:latin typeface="Century Gothic"/>
                <a:ea typeface="Calibri"/>
                <a:cs typeface="Times New Roman"/>
              </a:rPr>
              <a:t> – </a:t>
            </a:r>
            <a:r>
              <a:rPr lang="en-US" sz="1400" dirty="0" smtClean="0">
                <a:latin typeface="Century Gothic"/>
                <a:ea typeface="Calibri"/>
                <a:cs typeface="Times New Roman"/>
              </a:rPr>
              <a:t>Your child needs to know all word lists up to the 1</a:t>
            </a:r>
            <a:r>
              <a:rPr lang="en-US" sz="1400" baseline="30000" dirty="0" smtClean="0">
                <a:latin typeface="Century Gothic"/>
                <a:ea typeface="Calibri"/>
                <a:cs typeface="Times New Roman"/>
              </a:rPr>
              <a:t>st</a:t>
            </a:r>
            <a:r>
              <a:rPr lang="en-US" sz="1400" dirty="0" smtClean="0">
                <a:latin typeface="Century Gothic"/>
                <a:ea typeface="Calibri"/>
                <a:cs typeface="Times New Roman"/>
              </a:rPr>
              <a:t> grade list.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latin typeface="Century Gothic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Century Gothic"/>
                <a:ea typeface="Calibri"/>
                <a:cs typeface="Times New Roman"/>
              </a:rPr>
              <a:t>*I have sent 2 lists of these home already. If you need another one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Century Gothic"/>
                <a:ea typeface="Calibri"/>
                <a:cs typeface="Times New Roman"/>
              </a:rPr>
              <a:t>j</a:t>
            </a:r>
            <a:r>
              <a:rPr lang="en-US" sz="1400" b="1" dirty="0" smtClean="0">
                <a:latin typeface="Century Gothic"/>
                <a:ea typeface="Calibri"/>
                <a:cs typeface="Times New Roman"/>
              </a:rPr>
              <a:t>ust write me a note. </a:t>
            </a:r>
          </a:p>
        </p:txBody>
      </p:sp>
      <p:sp>
        <p:nvSpPr>
          <p:cNvPr id="33" name="Text Box 9"/>
          <p:cNvSpPr txBox="1"/>
          <p:nvPr/>
        </p:nvSpPr>
        <p:spPr>
          <a:xfrm>
            <a:off x="3743864" y="164104"/>
            <a:ext cx="2739665" cy="4464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Jan. 29.- Feb. 2, 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2018</a:t>
            </a:r>
            <a:endParaRPr lang="en-US" sz="1400" dirty="0">
              <a:effectLst/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pic>
        <p:nvPicPr>
          <p:cNvPr id="36" name="Picture 11" descr="C:\Users\smiller\Documents\TpT\Clipart My Cute Graphics\Birthday\happy-birthday-cupcak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38" y="6671977"/>
            <a:ext cx="1704180" cy="211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 Box 24"/>
          <p:cNvSpPr txBox="1"/>
          <p:nvPr/>
        </p:nvSpPr>
        <p:spPr>
          <a:xfrm>
            <a:off x="706352" y="7227610"/>
            <a:ext cx="1522965" cy="73073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schemeClr val="bg1"/>
                </a:solidFill>
                <a:latin typeface="Simple Kind Of Girl"/>
                <a:ea typeface="Calibri"/>
                <a:cs typeface="Times New Roman"/>
              </a:rPr>
              <a:t>Birthdays</a:t>
            </a:r>
            <a:endParaRPr lang="en-US" sz="22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38" name="Text Box 26"/>
          <p:cNvSpPr txBox="1"/>
          <p:nvPr/>
        </p:nvSpPr>
        <p:spPr>
          <a:xfrm>
            <a:off x="624364" y="7919312"/>
            <a:ext cx="1475118" cy="79909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effectLst/>
              <a:latin typeface="Century Gothic"/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entury Gothic"/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Century Gothic"/>
                <a:ea typeface="Calibri"/>
                <a:cs typeface="Times New Roman"/>
              </a:rPr>
              <a:t>Daniel 12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3052366" y="5350465"/>
            <a:ext cx="3472977" cy="12935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K</a:t>
            </a:r>
            <a:r>
              <a:rPr lang="en-US" dirty="0">
                <a:latin typeface="Century Gothic" pitchFamily="34" charset="0"/>
              </a:rPr>
              <a:t>K-  Where we live. Learning our address</a:t>
            </a:r>
          </a:p>
          <a:p>
            <a:r>
              <a:rPr lang="en-US" dirty="0">
                <a:latin typeface="Century Gothic" pitchFamily="34" charset="0"/>
              </a:rPr>
              <a:t>1</a:t>
            </a:r>
            <a:r>
              <a:rPr lang="en-US" baseline="30000" dirty="0">
                <a:latin typeface="Century Gothic" pitchFamily="34" charset="0"/>
              </a:rPr>
              <a:t>st</a:t>
            </a:r>
            <a:r>
              <a:rPr lang="en-US" dirty="0">
                <a:latin typeface="Century Gothic" pitchFamily="34" charset="0"/>
              </a:rPr>
              <a:t>- Past, present, and future</a:t>
            </a:r>
          </a:p>
          <a:p>
            <a:r>
              <a:rPr lang="en-US" dirty="0" smtClean="0"/>
              <a:t>1st-mMBB</a:t>
            </a:r>
            <a:endParaRPr lang="en-US" dirty="0"/>
          </a:p>
        </p:txBody>
      </p:sp>
      <p:sp>
        <p:nvSpPr>
          <p:cNvPr id="40" name="Folded Corner 39"/>
          <p:cNvSpPr/>
          <p:nvPr/>
        </p:nvSpPr>
        <p:spPr>
          <a:xfrm>
            <a:off x="2795710" y="6782466"/>
            <a:ext cx="3759377" cy="1999552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41" name="Text Box 24"/>
          <p:cNvSpPr txBox="1"/>
          <p:nvPr/>
        </p:nvSpPr>
        <p:spPr>
          <a:xfrm>
            <a:off x="2991547" y="6897449"/>
            <a:ext cx="3450440" cy="106089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42" name="Text Box 26"/>
          <p:cNvSpPr txBox="1"/>
          <p:nvPr/>
        </p:nvSpPr>
        <p:spPr>
          <a:xfrm>
            <a:off x="2968785" y="6889961"/>
            <a:ext cx="3350147" cy="192338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latin typeface="Tempus Sans ITC" panose="04020404030D07020202" pitchFamily="82" charset="0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Tempus Sans ITC" panose="04020404030D07020202" pitchFamily="82" charset="0"/>
                <a:ea typeface="Calibri"/>
                <a:cs typeface="Times New Roman"/>
              </a:rPr>
              <a:t>The </a:t>
            </a:r>
            <a:r>
              <a:rPr lang="en-US" b="1" smtClean="0">
                <a:latin typeface="Tempus Sans ITC" panose="04020404030D07020202" pitchFamily="82" charset="0"/>
                <a:ea typeface="Calibri"/>
                <a:cs typeface="Times New Roman"/>
              </a:rPr>
              <a:t>education of </a:t>
            </a:r>
            <a:r>
              <a:rPr lang="en-US" b="1" dirty="0" smtClean="0">
                <a:latin typeface="Tempus Sans ITC" panose="04020404030D07020202" pitchFamily="82" charset="0"/>
                <a:ea typeface="Calibri"/>
                <a:cs typeface="Times New Roman"/>
              </a:rPr>
              <a:t>a child involves three major components: teacher, student, and parents.</a:t>
            </a:r>
            <a:endParaRPr lang="en-US" b="1" dirty="0" smtClean="0">
              <a:latin typeface="Tempus Sans ITC" panose="04020404030D07020202" pitchFamily="82" charset="0"/>
              <a:ea typeface="Calibri"/>
              <a:cs typeface="Times New Roman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991547" y="2562073"/>
            <a:ext cx="3472977" cy="12935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44" name="Text Box 13"/>
          <p:cNvSpPr txBox="1"/>
          <p:nvPr/>
        </p:nvSpPr>
        <p:spPr>
          <a:xfrm>
            <a:off x="3414570" y="2497838"/>
            <a:ext cx="2860284" cy="4146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Language Arts</a:t>
            </a:r>
            <a:endParaRPr lang="en-US" sz="1100" dirty="0">
              <a:effectLst/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45" name="Text Box 16"/>
          <p:cNvSpPr txBox="1"/>
          <p:nvPr/>
        </p:nvSpPr>
        <p:spPr>
          <a:xfrm>
            <a:off x="2821585" y="2112927"/>
            <a:ext cx="4004567" cy="5632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What We’re Learning…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969010" y="3959184"/>
            <a:ext cx="3472977" cy="129351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K-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Classifying and counting data</a:t>
            </a:r>
          </a:p>
          <a:p>
            <a:r>
              <a:rPr lang="en-US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  <a:r>
              <a:rPr lang="en-US" sz="1200" b="1" baseline="30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st</a:t>
            </a:r>
            <a:r>
              <a:rPr lang="en-US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Making true equations and word problems with 3 numbers.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 Box 18"/>
          <p:cNvSpPr txBox="1"/>
          <p:nvPr/>
        </p:nvSpPr>
        <p:spPr>
          <a:xfrm>
            <a:off x="3339788" y="3909400"/>
            <a:ext cx="2871743" cy="4146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Math</a:t>
            </a:r>
          </a:p>
        </p:txBody>
      </p:sp>
      <p:sp>
        <p:nvSpPr>
          <p:cNvPr id="48" name="Text Box 20"/>
          <p:cNvSpPr txBox="1"/>
          <p:nvPr/>
        </p:nvSpPr>
        <p:spPr>
          <a:xfrm>
            <a:off x="3197815" y="5320296"/>
            <a:ext cx="3193700" cy="4146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Science &amp; Social Studies</a:t>
            </a:r>
            <a:endParaRPr lang="en-US" sz="1100" dirty="0">
              <a:effectLst/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105801" y="2773993"/>
            <a:ext cx="3377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entury Gothic" pitchFamily="34" charset="0"/>
              </a:rPr>
              <a:t>K-</a:t>
            </a:r>
            <a:r>
              <a:rPr lang="en-US" sz="1200" dirty="0" smtClean="0">
                <a:latin typeface="Century Gothic" pitchFamily="34" charset="0"/>
              </a:rPr>
              <a:t> Letter </a:t>
            </a:r>
            <a:r>
              <a:rPr lang="en-US" sz="1200" dirty="0" smtClean="0">
                <a:latin typeface="Century Gothic" pitchFamily="34" charset="0"/>
              </a:rPr>
              <a:t>/Tt/, story structure and character</a:t>
            </a:r>
          </a:p>
          <a:p>
            <a:endParaRPr lang="en-US" sz="1200" dirty="0">
              <a:latin typeface="Century Gothic" pitchFamily="34" charset="0"/>
            </a:endParaRPr>
          </a:p>
          <a:p>
            <a:r>
              <a:rPr lang="en-US" sz="1200" b="1" dirty="0" smtClean="0">
                <a:latin typeface="Century Gothic" pitchFamily="34" charset="0"/>
              </a:rPr>
              <a:t>1</a:t>
            </a:r>
            <a:r>
              <a:rPr lang="en-US" sz="1200" b="1" baseline="30000" dirty="0" smtClean="0">
                <a:latin typeface="Century Gothic" pitchFamily="34" charset="0"/>
              </a:rPr>
              <a:t>st</a:t>
            </a:r>
            <a:r>
              <a:rPr lang="en-US" sz="1200" b="1" dirty="0" smtClean="0">
                <a:latin typeface="Century Gothic" pitchFamily="34" charset="0"/>
              </a:rPr>
              <a:t>-</a:t>
            </a:r>
            <a:r>
              <a:rPr lang="en-US" sz="1200" dirty="0" smtClean="0">
                <a:latin typeface="Century Gothic" pitchFamily="34" charset="0"/>
              </a:rPr>
              <a:t> /</a:t>
            </a:r>
            <a:r>
              <a:rPr lang="en-US" sz="1200" dirty="0" err="1" smtClean="0">
                <a:latin typeface="Century Gothic" pitchFamily="34" charset="0"/>
              </a:rPr>
              <a:t>Uu</a:t>
            </a:r>
            <a:r>
              <a:rPr lang="en-US" sz="1200" dirty="0" smtClean="0">
                <a:latin typeface="Century Gothic" pitchFamily="34" charset="0"/>
              </a:rPr>
              <a:t>/, blends with /ump/, story structure and dialogue</a:t>
            </a:r>
            <a:endParaRPr lang="en-US" sz="1200" dirty="0">
              <a:latin typeface="Century Gothic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86796" y="5596451"/>
            <a:ext cx="3377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Century Gothic" pitchFamily="34" charset="0"/>
            </a:endParaRPr>
          </a:p>
          <a:p>
            <a:r>
              <a:rPr lang="en-US" sz="1600" b="1" dirty="0" smtClean="0">
                <a:latin typeface="Comic Sans MS" panose="030F0702030302020204" pitchFamily="66" charset="0"/>
              </a:rPr>
              <a:t>Kindergarten and 1</a:t>
            </a:r>
            <a:r>
              <a:rPr lang="en-US" sz="1600" b="1" baseline="30000" dirty="0" smtClean="0">
                <a:latin typeface="Comic Sans MS" panose="030F0702030302020204" pitchFamily="66" charset="0"/>
              </a:rPr>
              <a:t>st</a:t>
            </a:r>
            <a:r>
              <a:rPr lang="en-US" sz="1600" b="1" dirty="0" smtClean="0">
                <a:latin typeface="Comic Sans MS" panose="030F0702030302020204" pitchFamily="66" charset="0"/>
              </a:rPr>
              <a:t> Grade-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Black History Month 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newsflash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47" y="637341"/>
            <a:ext cx="650240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" name="Picture 3" descr="File:L80385-flash-superhero-logo-154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621" y="8041903"/>
            <a:ext cx="969406" cy="688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35274" y="3878578"/>
            <a:ext cx="184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070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17368</TotalTime>
  <Words>173</Words>
  <Application>Microsoft Office PowerPoint</Application>
  <PresentationFormat>Letter Paper (8.5x11 in)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Century Gothic</vt:lpstr>
      <vt:lpstr>Century Schoolbook</vt:lpstr>
      <vt:lpstr>Comic Sans MS</vt:lpstr>
      <vt:lpstr>Simple Kind Of Girl</vt:lpstr>
      <vt:lpstr>Tempus Sans ITC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Sherri Miller</dc:creator>
  <cp:lastModifiedBy>Testa, Amanda</cp:lastModifiedBy>
  <cp:revision>373</cp:revision>
  <cp:lastPrinted>2017-12-16T13:18:45Z</cp:lastPrinted>
  <dcterms:created xsi:type="dcterms:W3CDTF">2013-07-27T01:43:20Z</dcterms:created>
  <dcterms:modified xsi:type="dcterms:W3CDTF">2018-01-26T01:37:13Z</dcterms:modified>
</cp:coreProperties>
</file>